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7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Masters/slideMaster12.xml" ContentType="application/vnd.openxmlformats-officedocument.presentationml.slideMaster+xml"/>
  <Override PartName="/ppt/theme/theme12.xml" ContentType="application/vnd.openxmlformats-officedocument.them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Masters/slideMaster13.xml" ContentType="application/vnd.openxmlformats-officedocument.presentationml.slideMaster+xml"/>
  <Override PartName="/ppt/theme/theme13.xml" ContentType="application/vnd.openxmlformats-officedocument.them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5.xml" ContentType="application/vnd.openxmlformats-officedocument.presentationml.slideMaster+xml"/>
  <Override PartName="/ppt/theme/theme5.xml" ContentType="application/vnd.openxmlformats-officedocument.them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6.xml" ContentType="application/vnd.openxmlformats-officedocument.them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1.xml" ContentType="application/vnd.openxmlformats-officedocument.them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7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Masters/slideMaster8.xml" ContentType="application/vnd.openxmlformats-officedocument.presentationml.slideMaster+xml"/>
  <Override PartName="/ppt/theme/theme8.xml" ContentType="application/vnd.openxmlformats-officedocument.them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9.xml" ContentType="application/vnd.openxmlformats-officedocument.presentationml.slideMaster+xml"/>
  <Override PartName="/ppt/theme/theme9.xml" ContentType="application/vnd.openxmlformats-officedocument.them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0.xml" ContentType="application/vnd.openxmlformats-officedocument.presentationml.slideMaster+xml"/>
  <Override PartName="/ppt/theme/theme10.xml" ContentType="application/vnd.openxmlformats-officedocument.them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Masters/slideMaster14.xml" ContentType="application/vnd.openxmlformats-officedocument.presentationml.slideMaster+xml"/>
  <Override PartName="/ppt/theme/theme14.xml" ContentType="application/vnd.openxmlformats-officedocument.them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5.xml" ContentType="application/vnd.openxmlformats-officedocument.them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Masters/slideMaster16.xml" ContentType="application/vnd.openxmlformats-officedocument.presentationml.slideMaster+xml"/>
  <Override PartName="/ppt/theme/theme16.xml" ContentType="application/vnd.openxmlformats-officedocument.theme+xml"/>
  <Override PartName="/ppt/presProps.xml" ContentType="application/vnd.openxmlformats-officedocument.presentationml.presProps+xml"/>
  <Override PartName="/ppt/handoutMasters/handoutMaster1.xml" ContentType="application/vnd.openxmlformats-officedocument.presentationml.handoutMaster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72" r:id="rId4"/>
    <p:sldMasterId id="2147483674" r:id="rId5"/>
    <p:sldMasterId id="2147483676" r:id="rId6"/>
    <p:sldMasterId id="2147483678" r:id="rId7"/>
    <p:sldMasterId id="2147483680" r:id="rId8"/>
    <p:sldMasterId id="2147483682" r:id="rId9"/>
    <p:sldMasterId id="2147483684" r:id="rId10"/>
    <p:sldMasterId id="2147483688" r:id="rId11"/>
    <p:sldMasterId id="2147483708" r:id="rId12"/>
    <p:sldMasterId id="2147483720" r:id="rId13"/>
    <p:sldMasterId id="2147483724" r:id="rId14"/>
    <p:sldMasterId id="2147483730" r:id="rId15"/>
    <p:sldMasterId id="2147483744" r:id="rId16"/>
  </p:sldMasterIdLst>
  <p:notesMasterIdLst>
    <p:notesMasterId r:id="rId53"/>
  </p:notesMasterIdLst>
  <p:handoutMasterIdLst>
    <p:handoutMasterId r:id="rId54"/>
  </p:handoutMasterIdLst>
  <p:sldIdLst>
    <p:sldId id="258" r:id="rId17"/>
    <p:sldId id="340" r:id="rId18"/>
    <p:sldId id="260" r:id="rId19"/>
    <p:sldId id="288" r:id="rId20"/>
    <p:sldId id="341" r:id="rId21"/>
    <p:sldId id="264" r:id="rId22"/>
    <p:sldId id="265" r:id="rId23"/>
    <p:sldId id="266" r:id="rId24"/>
    <p:sldId id="312" r:id="rId25"/>
    <p:sldId id="267" r:id="rId26"/>
    <p:sldId id="339" r:id="rId27"/>
    <p:sldId id="268" r:id="rId28"/>
    <p:sldId id="269" r:id="rId29"/>
    <p:sldId id="348" r:id="rId30"/>
    <p:sldId id="344" r:id="rId31"/>
    <p:sldId id="270" r:id="rId32"/>
    <p:sldId id="347" r:id="rId33"/>
    <p:sldId id="365" r:id="rId34"/>
    <p:sldId id="290" r:id="rId35"/>
    <p:sldId id="337" r:id="rId36"/>
    <p:sldId id="308" r:id="rId37"/>
    <p:sldId id="317" r:id="rId38"/>
    <p:sldId id="349" r:id="rId39"/>
    <p:sldId id="350" r:id="rId40"/>
    <p:sldId id="351" r:id="rId41"/>
    <p:sldId id="352" r:id="rId42"/>
    <p:sldId id="353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4" r:id="rId51"/>
    <p:sldId id="33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1350" autoAdjust="0"/>
  </p:normalViewPr>
  <p:slideViewPr>
    <p:cSldViewPr>
      <p:cViewPr varScale="1">
        <p:scale>
          <a:sx n="59" d="100"/>
          <a:sy n="59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&#65279;<?xml version="1.0" encoding="UTF-8" standalone="yes"?>
<Relationships xmlns="http://schemas.openxmlformats.org/package/2006/relationships">
  <Relationship Id="rId17" Type="http://schemas.openxmlformats.org/officeDocument/2006/relationships/slide" Target="slides/slide1.xml" />
  <Relationship Id="rId18" Type="http://schemas.openxmlformats.org/officeDocument/2006/relationships/slide" Target="slides/slide2.xml" />
  <Relationship Id="rId19" Type="http://schemas.openxmlformats.org/officeDocument/2006/relationships/slide" Target="slides/slide3.xml" />
  <Relationship Id="rId20" Type="http://schemas.openxmlformats.org/officeDocument/2006/relationships/slide" Target="slides/slide4.xml" />
  <Relationship Id="rId21" Type="http://schemas.openxmlformats.org/officeDocument/2006/relationships/slide" Target="slides/slide5.xml" />
  <Relationship Id="rId22" Type="http://schemas.openxmlformats.org/officeDocument/2006/relationships/slide" Target="slides/slide6.xml" />
  <Relationship Id="rId23" Type="http://schemas.openxmlformats.org/officeDocument/2006/relationships/slide" Target="slides/slide7.xml" />
  <Relationship Id="rId24" Type="http://schemas.openxmlformats.org/officeDocument/2006/relationships/slide" Target="slides/slide8.xml" />
  <Relationship Id="rId25" Type="http://schemas.openxmlformats.org/officeDocument/2006/relationships/slide" Target="slides/slide9.xml" />
  <Relationship Id="rId26" Type="http://schemas.openxmlformats.org/officeDocument/2006/relationships/slide" Target="slides/slide10.xml" />
  <Relationship Id="rId27" Type="http://schemas.openxmlformats.org/officeDocument/2006/relationships/slide" Target="slides/slide11.xml" />
  <Relationship Id="rId28" Type="http://schemas.openxmlformats.org/officeDocument/2006/relationships/slide" Target="slides/slide12.xml" />
  <Relationship Id="rId29" Type="http://schemas.openxmlformats.org/officeDocument/2006/relationships/slide" Target="slides/slide13.xml" />
  <Relationship Id="rId30" Type="http://schemas.openxmlformats.org/officeDocument/2006/relationships/slide" Target="slides/slide14.xml" />
  <Relationship Id="rId31" Type="http://schemas.openxmlformats.org/officeDocument/2006/relationships/slide" Target="slides/slide15.xml" />
  <Relationship Id="rId32" Type="http://schemas.openxmlformats.org/officeDocument/2006/relationships/slide" Target="slides/slide16.xml" />
  <Relationship Id="rId33" Type="http://schemas.openxmlformats.org/officeDocument/2006/relationships/slide" Target="slides/slide17.xml" />
  <Relationship Id="rId34" Type="http://schemas.openxmlformats.org/officeDocument/2006/relationships/slide" Target="slides/slide18.xml" />
  <Relationship Id="rId35" Type="http://schemas.openxmlformats.org/officeDocument/2006/relationships/slide" Target="slides/slide19.xml" />
  <Relationship Id="rId36" Type="http://schemas.openxmlformats.org/officeDocument/2006/relationships/slide" Target="slides/slide20.xml" />
  <Relationship Id="rId37" Type="http://schemas.openxmlformats.org/officeDocument/2006/relationships/slide" Target="slides/slide21.xml" />
  <Relationship Id="rId38" Type="http://schemas.openxmlformats.org/officeDocument/2006/relationships/slide" Target="slides/slide22.xml" />
  <Relationship Id="rId39" Type="http://schemas.openxmlformats.org/officeDocument/2006/relationships/slide" Target="slides/slide23.xml" />
  <Relationship Id="rId40" Type="http://schemas.openxmlformats.org/officeDocument/2006/relationships/slide" Target="slides/slide24.xml" />
  <Relationship Id="rId41" Type="http://schemas.openxmlformats.org/officeDocument/2006/relationships/slide" Target="slides/slide25.xml" />
  <Relationship Id="rId42" Type="http://schemas.openxmlformats.org/officeDocument/2006/relationships/slide" Target="slides/slide26.xml" />
  <Relationship Id="rId43" Type="http://schemas.openxmlformats.org/officeDocument/2006/relationships/slide" Target="slides/slide27.xml" />
  <Relationship Id="rId44" Type="http://schemas.openxmlformats.org/officeDocument/2006/relationships/slide" Target="slides/slide28.xml" />
  <Relationship Id="rId45" Type="http://schemas.openxmlformats.org/officeDocument/2006/relationships/slide" Target="slides/slide29.xml" />
  <Relationship Id="rId46" Type="http://schemas.openxmlformats.org/officeDocument/2006/relationships/slide" Target="slides/slide30.xml" />
  <Relationship Id="rId47" Type="http://schemas.openxmlformats.org/officeDocument/2006/relationships/slide" Target="slides/slide31.xml" />
  <Relationship Id="rId48" Type="http://schemas.openxmlformats.org/officeDocument/2006/relationships/slide" Target="slides/slide32.xml" />
  <Relationship Id="rId49" Type="http://schemas.openxmlformats.org/officeDocument/2006/relationships/slide" Target="slides/slide33.xml" />
  <Relationship Id="rId50" Type="http://schemas.openxmlformats.org/officeDocument/2006/relationships/slide" Target="slides/slide34.xml" />
  <Relationship Id="rId51" Type="http://schemas.openxmlformats.org/officeDocument/2006/relationships/slide" Target="slides/slide35.xml" />
  <Relationship Id="rId52" Type="http://schemas.openxmlformats.org/officeDocument/2006/relationships/slide" Target="slides/slide36.xml" />
  <Relationship Id="rId13" Type="http://schemas.openxmlformats.org/officeDocument/2006/relationships/slideMaster" Target="slideMasters/slideMaster13.xml" />
  <Relationship Id="rId55" Type="http://schemas.openxmlformats.org/officeDocument/2006/relationships/presProps" Target="presProps.xml" />
  <Relationship Id="rId7" Type="http://schemas.openxmlformats.org/officeDocument/2006/relationships/slideMaster" Target="slideMasters/slideMaster7.xml" />
  <Relationship Id="rId12" Type="http://schemas.openxmlformats.org/officeDocument/2006/relationships/slideMaster" Target="slideMasters/slideMaster12.xml" />
  <Relationship Id="rId2" Type="http://schemas.openxmlformats.org/officeDocument/2006/relationships/slideMaster" Target="slideMasters/slideMaster2.xml" />
  <Relationship Id="rId16" Type="http://schemas.openxmlformats.org/officeDocument/2006/relationships/slideMaster" Target="slideMasters/slideMaster16.xml" />
  <Relationship Id="rId54" Type="http://schemas.openxmlformats.org/officeDocument/2006/relationships/handoutMaster" Target="handoutMasters/handoutMaster1.xml" />
  <Relationship Id="rId1" Type="http://schemas.openxmlformats.org/officeDocument/2006/relationships/slideMaster" Target="slideMasters/slideMaster1.xml" />
  <Relationship Id="rId6" Type="http://schemas.openxmlformats.org/officeDocument/2006/relationships/slideMaster" Target="slideMasters/slideMaster6.xml" />
  <Relationship Id="rId11" Type="http://schemas.openxmlformats.org/officeDocument/2006/relationships/slideMaster" Target="slideMasters/slideMaster11.xml" />
  <Relationship Id="rId53" Type="http://schemas.openxmlformats.org/officeDocument/2006/relationships/notesMaster" Target="notesMasters/notesMaster1.xml" />
  <Relationship Id="rId58" Type="http://schemas.openxmlformats.org/officeDocument/2006/relationships/tableStyles" Target="tableStyles.xml" />
  <Relationship Id="rId5" Type="http://schemas.openxmlformats.org/officeDocument/2006/relationships/slideMaster" Target="slideMasters/slideMaster5.xml" />
  <Relationship Id="rId15" Type="http://schemas.openxmlformats.org/officeDocument/2006/relationships/slideMaster" Target="slideMasters/slideMaster15.xml" />
  <Relationship Id="rId57" Type="http://schemas.openxmlformats.org/officeDocument/2006/relationships/theme" Target="theme/theme1.xml" />
  <Relationship Id="rId10" Type="http://schemas.openxmlformats.org/officeDocument/2006/relationships/slideMaster" Target="slideMasters/slideMaster10.xml" />
  <Relationship Id="rId4" Type="http://schemas.openxmlformats.org/officeDocument/2006/relationships/slideMaster" Target="slideMasters/slideMaster4.xml" />
  <Relationship Id="rId9" Type="http://schemas.openxmlformats.org/officeDocument/2006/relationships/slideMaster" Target="slideMasters/slideMaster9.xml" />
  <Relationship Id="rId14" Type="http://schemas.openxmlformats.org/officeDocument/2006/relationships/slideMaster" Target="slideMasters/slideMaster14.xml" />
  <Relationship Id="rId56" Type="http://schemas.openxmlformats.org/officeDocument/2006/relationships/viewProps" Target="viewProps.xml" />
  <Relationship Id="rId8" Type="http://schemas.openxmlformats.org/officeDocument/2006/relationships/slideMaster" Target="slideMasters/slideMaster8.xml" />
  <Relationship Id="rId3" Type="http://schemas.openxmlformats.org/officeDocument/2006/relationships/slideMaster" Target="slideMasters/slideMaster3.xml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18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651C9-E566-4EB2-B755-DC598118FFC6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00C1E-6908-46AE-9417-AD8C3BDFE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8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17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ABD7-B6E8-4F3D-B91D-D61B865EC2E5}" type="datetimeFigureOut">
              <a:rPr lang="en-US" smtClean="0"/>
              <a:t>5/23/2016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E9799-946E-42FD-BF7F-F5E8E7392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5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1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6.xml" />
  <Relationship Id="rId1" Type="http://schemas.openxmlformats.org/officeDocument/2006/relationships/notesMaster" Target="../notesMasters/notesMaster1.xml" />
</Relationships>
</file>

<file path=ppt/notesSlides/_rels/notesSlide1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7.xml" />
  <Relationship Id="rId1" Type="http://schemas.openxmlformats.org/officeDocument/2006/relationships/notesMaster" Target="../notesMasters/notesMaster1.xml" />
</Relationships>
</file>

<file path=ppt/notesSlides/_rels/notesSlide1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8.xml" />
  <Relationship Id="rId1" Type="http://schemas.openxmlformats.org/officeDocument/2006/relationships/notesMaster" Target="../notesMasters/notesMaster1.xml" />
</Relationships>
</file>

<file path=ppt/notesSlides/_rels/notesSlide1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9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2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0.xml" />
  <Relationship Id="rId1" Type="http://schemas.openxmlformats.org/officeDocument/2006/relationships/notesMaster" Target="../notesMasters/notesMaster1.xml" />
</Relationships>
</file>

<file path=ppt/notesSlides/_rels/notesSlide2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1.xml" />
  <Relationship Id="rId1" Type="http://schemas.openxmlformats.org/officeDocument/2006/relationships/notesMaster" Target="../notesMasters/notesMaster1.xml" />
</Relationships>
</file>

<file path=ppt/notesSlides/_rels/notesSlide2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2.xml" />
  <Relationship Id="rId1" Type="http://schemas.openxmlformats.org/officeDocument/2006/relationships/notesMaster" Target="../notesMasters/notesMaster1.xml" />
</Relationships>
</file>

<file path=ppt/notesSlides/_rels/notesSlide2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3.xml" />
  <Relationship Id="rId1" Type="http://schemas.openxmlformats.org/officeDocument/2006/relationships/notesMaster" Target="../notesMasters/notesMaster1.xml" />
</Relationships>
</file>

<file path=ppt/notesSlides/_rels/notesSlide2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4.xml" />
  <Relationship Id="rId1" Type="http://schemas.openxmlformats.org/officeDocument/2006/relationships/notesMaster" Target="../notesMasters/notesMaster1.xml" />
</Relationships>
</file>

<file path=ppt/notesSlides/_rels/notesSlide2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5.xml" />
  <Relationship Id="rId1" Type="http://schemas.openxmlformats.org/officeDocument/2006/relationships/notesMaster" Target="../notesMasters/notesMaster1.xml" />
</Relationships>
</file>

<file path=ppt/notesSlides/_rels/notesSlide2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6.xml" />
  <Relationship Id="rId1" Type="http://schemas.openxmlformats.org/officeDocument/2006/relationships/notesMaster" Target="../notesMasters/notesMaster1.xml" />
</Relationships>
</file>

<file path=ppt/notesSlides/_rels/notesSlide2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7.xml" />
  <Relationship Id="rId1" Type="http://schemas.openxmlformats.org/officeDocument/2006/relationships/notesMaster" Target="../notesMasters/notesMaster1.xml" />
</Relationships>
</file>

<file path=ppt/notesSlides/_rels/notesSlide2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8.xml" />
  <Relationship Id="rId1" Type="http://schemas.openxmlformats.org/officeDocument/2006/relationships/notesMaster" Target="../notesMasters/notesMaster1.xml" />
</Relationships>
</file>

<file path=ppt/notesSlides/_rels/notesSlide2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9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3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0.xml" />
  <Relationship Id="rId1" Type="http://schemas.openxmlformats.org/officeDocument/2006/relationships/notesMaster" Target="../notesMasters/notesMaster1.xml" />
</Relationships>
</file>

<file path=ppt/notesSlides/_rels/notesSlide3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1.xml" />
  <Relationship Id="rId1" Type="http://schemas.openxmlformats.org/officeDocument/2006/relationships/notesMaster" Target="../notesMasters/notesMaster1.xml" />
</Relationships>
</file>

<file path=ppt/notesSlides/_rels/notesSlide3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2.xml" />
  <Relationship Id="rId1" Type="http://schemas.openxmlformats.org/officeDocument/2006/relationships/notesMaster" Target="../notesMasters/notesMaster1.xml" />
</Relationships>
</file>

<file path=ppt/notesSlides/_rels/notesSlide3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3.xml" />
  <Relationship Id="rId1" Type="http://schemas.openxmlformats.org/officeDocument/2006/relationships/notesMaster" Target="../notesMasters/notesMaster1.xml" />
</Relationships>
</file>

<file path=ppt/notesSlides/_rels/notesSlide3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4.xml" />
  <Relationship Id="rId1" Type="http://schemas.openxmlformats.org/officeDocument/2006/relationships/notesMaster" Target="../notesMasters/notesMaster1.xml" />
</Relationships>
</file>

<file path=ppt/notesSlides/_rels/notesSlide3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5.xml" />
  <Relationship Id="rId1" Type="http://schemas.openxmlformats.org/officeDocument/2006/relationships/notesMaster" Target="../notesMasters/notesMaster1.xml" />
</Relationships>
</file>

<file path=ppt/notesSlides/_rels/notesSlide3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6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32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840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414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897301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4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20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4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4799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40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700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00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20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2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42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72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06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2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95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59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6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1634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94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86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819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6107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610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14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74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12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5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891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6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321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748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98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08107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.jpe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9.xml" />
</Relationships>
</file>

<file path=ppt/slideLayouts/_rels/slideLayout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0.xml" />
</Relationships>
</file>

<file path=ppt/slideLayouts/_rels/slideLayout1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1.xml" />
</Relationships>
</file>

<file path=ppt/slideLayouts/_rels/slideLayout1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2.xml" />
</Relationships>
</file>

<file path=ppt/slideLayouts/_rels/slideLayout1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3.xml" />
</Relationships>
</file>

<file path=ppt/slideLayouts/_rels/slideLayout1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4.xml" />
</Relationships>
</file>

<file path=ppt/slideLayouts/_rels/slideLayout1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5.xml" />
</Relationships>
</file>

<file path=ppt/slideLayouts/_rels/slideLayout1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5.xml" />
</Relationships>
</file>

<file path=ppt/slideLayouts/_rels/slideLayout1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5.xml" />
</Relationships>
</file>

<file path=ppt/slideLayouts/_rels/slideLayout1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6.xml" />
</Relationships>
</file>

<file path=ppt/slideLayouts/_rels/slideLayout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4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8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152400" y="152400"/>
            <a:ext cx="8839200" cy="35814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201" y="5790448"/>
            <a:ext cx="1547599" cy="4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9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52400" y="4267200"/>
            <a:ext cx="8839200" cy="2438400"/>
          </a:xfrm>
          <a:prstGeom prst="round2DiagRect">
            <a:avLst/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486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46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52400" y="4267200"/>
            <a:ext cx="8839200" cy="2438400"/>
          </a:xfrm>
          <a:prstGeom prst="round2DiagRect">
            <a:avLst/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486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46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80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4572000" y="152400"/>
            <a:ext cx="4419600" cy="65532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/>
              <a:pPr/>
              <a:t>5/23/2016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4572000" y="152400"/>
            <a:ext cx="4419600" cy="6553200"/>
          </a:xfrm>
          <a:prstGeom prst="round2DiagRect">
            <a:avLst>
              <a:gd name="adj1" fmla="val 11816"/>
              <a:gd name="adj2" fmla="val 0"/>
            </a:avLst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7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292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42000">
                <a:schemeClr val="bg1"/>
              </a:gs>
              <a:gs pos="100000">
                <a:srgbClr val="EAEAEA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D4D4D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52400" y="4267200"/>
            <a:ext cx="8839200" cy="2438400"/>
          </a:xfrm>
          <a:prstGeom prst="round2DiagRect">
            <a:avLst/>
          </a:prstGeom>
          <a:solidFill>
            <a:srgbClr val="628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284862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8467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2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28600"/>
            <a:ext cx="9144000" cy="1371600"/>
          </a:xfrm>
          <a:prstGeom prst="rect">
            <a:avLst/>
          </a:prstGeom>
          <a:solidFill>
            <a:srgbClr val="2347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
<Relationships xmlns="http://schemas.openxmlformats.org/package/2006/relationships">
  <Relationship Id="rId3" Type="http://schemas.openxmlformats.org/officeDocument/2006/relationships/theme" Target="../theme/theme1.xml" />
  <Relationship Id="rId2" Type="http://schemas.openxmlformats.org/officeDocument/2006/relationships/slideLayout" Target="../slideLayouts/slideLayout2.xml" />
  <Relationship Id="rId1" Type="http://schemas.openxmlformats.org/officeDocument/2006/relationships/slideLayout" Target="../slideLayouts/slideLayout1.xml" />
</Relationships>
</file>

<file path=ppt/slideMasters/_rels/slideMaster10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10.xml" />
  <Relationship Id="rId1" Type="http://schemas.openxmlformats.org/officeDocument/2006/relationships/slideLayout" Target="../slideLayouts/slideLayout11.xml" />
</Relationships>
</file>

<file path=ppt/slideMasters/_rels/slideMaster11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11.xml" />
  <Relationship Id="rId1" Type="http://schemas.openxmlformats.org/officeDocument/2006/relationships/slideLayout" Target="../slideLayouts/slideLayout12.xml" />
</Relationships>
</file>

<file path=ppt/slideMasters/_rels/slideMaster12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12.xml" />
  <Relationship Id="rId1" Type="http://schemas.openxmlformats.org/officeDocument/2006/relationships/slideLayout" Target="../slideLayouts/slideLayout13.xml" />
</Relationships>
</file>

<file path=ppt/slideMasters/_rels/slideMaster13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13.xml" />
  <Relationship Id="rId1" Type="http://schemas.openxmlformats.org/officeDocument/2006/relationships/slideLayout" Target="../slideLayouts/slideLayout14.xml" />
</Relationships>
</file>

<file path=ppt/slideMasters/_rels/slideMaster14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14.xml" />
  <Relationship Id="rId1" Type="http://schemas.openxmlformats.org/officeDocument/2006/relationships/slideLayout" Target="../slideLayouts/slideLayout15.xml" />
</Relationships>
</file>

<file path=ppt/slideMasters/_rels/slideMaster15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18.xml" />
  <Relationship Id="rId2" Type="http://schemas.openxmlformats.org/officeDocument/2006/relationships/slideLayout" Target="../slideLayouts/slideLayout17.xml" />
  <Relationship Id="rId1" Type="http://schemas.openxmlformats.org/officeDocument/2006/relationships/slideLayout" Target="../slideLayouts/slideLayout16.xml" />
  <Relationship Id="rId4" Type="http://schemas.openxmlformats.org/officeDocument/2006/relationships/theme" Target="../theme/theme15.xml" />
</Relationships>
</file>

<file path=ppt/slideMasters/_rels/slideMaster16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16.xml" />
  <Relationship Id="rId1" Type="http://schemas.openxmlformats.org/officeDocument/2006/relationships/slideLayout" Target="../slideLayouts/slideLayout19.xml" />
</Relationships>
</file>

<file path=ppt/slideMasters/_rels/slideMaster2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2.xml" />
  <Relationship Id="rId1" Type="http://schemas.openxmlformats.org/officeDocument/2006/relationships/slideLayout" Target="../slideLayouts/slideLayout3.xml" />
</Relationships>
</file>

<file path=ppt/slideMasters/_rels/slideMaster3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3.xml" />
  <Relationship Id="rId1" Type="http://schemas.openxmlformats.org/officeDocument/2006/relationships/slideLayout" Target="../slideLayouts/slideLayout4.xml" />
</Relationships>
</file>

<file path=ppt/slideMasters/_rels/slideMaster4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4.xml" />
  <Relationship Id="rId1" Type="http://schemas.openxmlformats.org/officeDocument/2006/relationships/slideLayout" Target="../slideLayouts/slideLayout5.xml" />
</Relationships>
</file>

<file path=ppt/slideMasters/_rels/slideMaster5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5.xml" />
  <Relationship Id="rId1" Type="http://schemas.openxmlformats.org/officeDocument/2006/relationships/slideLayout" Target="../slideLayouts/slideLayout6.xml" />
</Relationships>
</file>

<file path=ppt/slideMasters/_rels/slideMaster6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6.xml" />
  <Relationship Id="rId1" Type="http://schemas.openxmlformats.org/officeDocument/2006/relationships/slideLayout" Target="../slideLayouts/slideLayout7.xml" />
</Relationships>
</file>

<file path=ppt/slideMasters/_rels/slideMaster7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7.xml" />
  <Relationship Id="rId1" Type="http://schemas.openxmlformats.org/officeDocument/2006/relationships/slideLayout" Target="../slideLayouts/slideLayout8.xml" />
</Relationships>
</file>

<file path=ppt/slideMasters/_rels/slideMaster8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8.xml" />
  <Relationship Id="rId1" Type="http://schemas.openxmlformats.org/officeDocument/2006/relationships/slideLayout" Target="../slideLayouts/slideLayout9.xml" />
</Relationships>
</file>

<file path=ppt/slideMasters/_rels/slideMaster9.xml.rels>&#65279;<?xml version="1.0" encoding="UTF-8" standalone="yes"?>
<Relationships xmlns="http://schemas.openxmlformats.org/package/2006/relationships">
  <Relationship Id="rId2" Type="http://schemas.openxmlformats.org/officeDocument/2006/relationships/theme" Target="../theme/theme9.xml" />
  <Relationship Id="rId1" Type="http://schemas.openxmlformats.org/officeDocument/2006/relationships/slideLayout" Target="../slideLayouts/slideLayout10.xml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49" r:id="rId2"/>
    <p:sldLayoutId id="214748375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0024D-7B7C-46F0-8C32-5508D20BB805}" type="datetimeFigureOut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5/23/2016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9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1.xml" />
</Relationships>
</file>

<file path=ppt/slides/_rels/slide1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0.xml" />
  <Relationship Id="rId1" Type="http://schemas.openxmlformats.org/officeDocument/2006/relationships/slideLayout" Target="../slideLayouts/slideLayout8.xml" />
</Relationships>
</file>

<file path=ppt/slides/_rels/slide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0.jpeg" />
  <Relationship Id="rId2" Type="http://schemas.openxmlformats.org/officeDocument/2006/relationships/notesSlide" Target="../notesSlides/notesSlide11.xml" />
  <Relationship Id="rId1" Type="http://schemas.openxmlformats.org/officeDocument/2006/relationships/slideLayout" Target="../slideLayouts/slideLayout9.xml" />
  <Relationship Id="rId4" Type="http://schemas.openxmlformats.org/officeDocument/2006/relationships/image" Target="../media/image11.png" />
</Relationships>
</file>

<file path=ppt/slides/_rels/slide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2.jpeg" />
  <Relationship Id="rId2" Type="http://schemas.openxmlformats.org/officeDocument/2006/relationships/notesSlide" Target="../notesSlides/notesSlide12.xml" />
  <Relationship Id="rId1" Type="http://schemas.openxmlformats.org/officeDocument/2006/relationships/slideLayout" Target="../slideLayouts/slideLayout9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3.jpeg" />
  <Relationship Id="rId2" Type="http://schemas.openxmlformats.org/officeDocument/2006/relationships/notesSlide" Target="../notesSlides/notesSlide13.xml" />
  <Relationship Id="rId1" Type="http://schemas.openxmlformats.org/officeDocument/2006/relationships/slideLayout" Target="../slideLayouts/slideLayout10.xml" />
</Relationships>
</file>

<file path=ppt/slides/_rels/slide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jpeg" />
  <Relationship Id="rId2" Type="http://schemas.openxmlformats.org/officeDocument/2006/relationships/notesSlide" Target="../notesSlides/notesSlide14.xml" />
  <Relationship Id="rId1" Type="http://schemas.openxmlformats.org/officeDocument/2006/relationships/slideLayout" Target="../slideLayouts/slideLayout10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5.jpeg" />
  <Relationship Id="rId2" Type="http://schemas.openxmlformats.org/officeDocument/2006/relationships/notesSlide" Target="../notesSlides/notesSlide15.xml" />
  <Relationship Id="rId1" Type="http://schemas.openxmlformats.org/officeDocument/2006/relationships/slideLayout" Target="../slideLayouts/slideLayout9.xml" />
</Relationships>
</file>

<file path=ppt/slides/_rels/slide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notesSlide" Target="../notesSlides/notesSlide16.xml" />
  <Relationship Id="rId1" Type="http://schemas.openxmlformats.org/officeDocument/2006/relationships/slideLayout" Target="../slideLayouts/slideLayout11.xml" />
</Relationships>
</file>

<file path=ppt/slides/_rels/slide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4.jpeg" />
  <Relationship Id="rId2" Type="http://schemas.openxmlformats.org/officeDocument/2006/relationships/notesSlide" Target="../notesSlides/notesSlide17.xml" />
  <Relationship Id="rId1" Type="http://schemas.openxmlformats.org/officeDocument/2006/relationships/slideLayout" Target="../slideLayouts/slideLayout10.xml" />
  <Relationship Id="rId4" Type="http://schemas.openxmlformats.org/officeDocument/2006/relationships/hyperlink" Target="http://www.dol.gov/whd" TargetMode="External" />
</Relationships>
</file>

<file path=ppt/slides/_rels/slide18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8.xml" />
  <Relationship Id="rId1" Type="http://schemas.openxmlformats.org/officeDocument/2006/relationships/slideLayout" Target="../slideLayouts/slideLayout10.xml" />
</Relationships>
</file>

<file path=ppt/slides/_rels/slide1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9.xml" />
  <Relationship Id="rId1" Type="http://schemas.openxmlformats.org/officeDocument/2006/relationships/slideLayout" Target="../slideLayouts/slideLayout15.xml" />
</Relationships>
</file>

<file path=ppt/slides/_rels/slide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.png" /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13.xml" />
</Relationships>
</file>

<file path=ppt/slides/_rels/slide20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0.xml" />
  <Relationship Id="rId1" Type="http://schemas.openxmlformats.org/officeDocument/2006/relationships/slideLayout" Target="../slideLayouts/slideLayout3.xml" />
</Relationships>
</file>

<file path=ppt/slides/_rels/slide2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1.xml" />
  <Relationship Id="rId1" Type="http://schemas.openxmlformats.org/officeDocument/2006/relationships/slideLayout" Target="../slideLayouts/slideLayout3.xml" />
</Relationships>
</file>

<file path=ppt/slides/_rels/slide2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jpeg" />
  <Relationship Id="rId2" Type="http://schemas.openxmlformats.org/officeDocument/2006/relationships/notesSlide" Target="../notesSlides/notesSlide22.xml" />
  <Relationship Id="rId1" Type="http://schemas.openxmlformats.org/officeDocument/2006/relationships/slideLayout" Target="../slideLayouts/slideLayout16.xml" />
</Relationships>
</file>

<file path=ppt/slides/_rels/slide2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8.jpeg" />
  <Relationship Id="rId2" Type="http://schemas.openxmlformats.org/officeDocument/2006/relationships/notesSlide" Target="../notesSlides/notesSlide23.xml" />
  <Relationship Id="rId1" Type="http://schemas.openxmlformats.org/officeDocument/2006/relationships/slideLayout" Target="../slideLayouts/slideLayout16.xml" />
</Relationships>
</file>

<file path=ppt/slides/_rels/slide2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9.jpg" />
  <Relationship Id="rId2" Type="http://schemas.openxmlformats.org/officeDocument/2006/relationships/notesSlide" Target="../notesSlides/notesSlide24.xml" />
  <Relationship Id="rId1" Type="http://schemas.openxmlformats.org/officeDocument/2006/relationships/slideLayout" Target="../slideLayouts/slideLayout16.xml" />
</Relationships>
</file>

<file path=ppt/slides/_rels/slide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0.emf" />
  <Relationship Id="rId2" Type="http://schemas.openxmlformats.org/officeDocument/2006/relationships/notesSlide" Target="../notesSlides/notesSlide25.xml" />
  <Relationship Id="rId1" Type="http://schemas.openxmlformats.org/officeDocument/2006/relationships/slideLayout" Target="../slideLayouts/slideLayout16.xml" />
</Relationships>
</file>

<file path=ppt/slides/_rels/slide2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6.xml" />
  <Relationship Id="rId1" Type="http://schemas.openxmlformats.org/officeDocument/2006/relationships/slideLayout" Target="../slideLayouts/slideLayout16.xml" />
</Relationships>
</file>

<file path=ppt/slides/_rels/slide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1.png" />
  <Relationship Id="rId2" Type="http://schemas.openxmlformats.org/officeDocument/2006/relationships/notesSlide" Target="../notesSlides/notesSlide27.xml" />
  <Relationship Id="rId1" Type="http://schemas.openxmlformats.org/officeDocument/2006/relationships/slideLayout" Target="../slideLayouts/slideLayout17.xml" />
  <Relationship Id="rId5" Type="http://schemas.openxmlformats.org/officeDocument/2006/relationships/hyperlink" Target="http://compliancehr.com/our-solution/" TargetMode="External" />
  <Relationship Id="rId4" Type="http://schemas.openxmlformats.org/officeDocument/2006/relationships/image" Target="../media/image22.png" />
</Relationships>
</file>

<file path=ppt/slides/_rels/slide2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3.jpeg" />
  <Relationship Id="rId2" Type="http://schemas.openxmlformats.org/officeDocument/2006/relationships/notesSlide" Target="../notesSlides/notesSlide28.xml" />
  <Relationship Id="rId1" Type="http://schemas.openxmlformats.org/officeDocument/2006/relationships/slideLayout" Target="../slideLayouts/slideLayout16.xml" />
</Relationships>
</file>

<file path=ppt/slides/_rels/slide2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4.png" />
  <Relationship Id="rId2" Type="http://schemas.openxmlformats.org/officeDocument/2006/relationships/notesSlide" Target="../notesSlides/notesSlide29.xml" />
  <Relationship Id="rId1" Type="http://schemas.openxmlformats.org/officeDocument/2006/relationships/slideLayout" Target="../slideLayouts/slideLayout16.xml" />
</Relationships>
</file>

<file path=ppt/slides/_rels/slide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4.xml" />
</Relationships>
</file>

<file path=ppt/slides/_rels/slide3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5.jpeg" />
  <Relationship Id="rId2" Type="http://schemas.openxmlformats.org/officeDocument/2006/relationships/notesSlide" Target="../notesSlides/notesSlide30.xml" />
  <Relationship Id="rId1" Type="http://schemas.openxmlformats.org/officeDocument/2006/relationships/slideLayout" Target="../slideLayouts/slideLayout18.xml" />
</Relationships>
</file>

<file path=ppt/slides/_rels/slide3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1.xml" />
  <Relationship Id="rId1" Type="http://schemas.openxmlformats.org/officeDocument/2006/relationships/slideLayout" Target="../slideLayouts/slideLayout16.xml" />
</Relationships>
</file>

<file path=ppt/slides/_rels/slide3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notesSlide" Target="../notesSlides/notesSlide32.xml" />
  <Relationship Id="rId1" Type="http://schemas.openxmlformats.org/officeDocument/2006/relationships/slideLayout" Target="../slideLayouts/slideLayout16.xml" />
</Relationships>
</file>

<file path=ppt/slides/_rels/slide3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3.xml" />
  <Relationship Id="rId1" Type="http://schemas.openxmlformats.org/officeDocument/2006/relationships/slideLayout" Target="../slideLayouts/slideLayout16.xml" />
</Relationships>
</file>

<file path=ppt/slides/_rels/slide3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6.png" />
  <Relationship Id="rId2" Type="http://schemas.openxmlformats.org/officeDocument/2006/relationships/notesSlide" Target="../notesSlides/notesSlide34.xml" />
  <Relationship Id="rId1" Type="http://schemas.openxmlformats.org/officeDocument/2006/relationships/slideLayout" Target="../slideLayouts/slideLayout16.xml" />
  <Relationship Id="rId5" Type="http://schemas.openxmlformats.org/officeDocument/2006/relationships/image" Target="../media/image28.jpeg" />
  <Relationship Id="rId4" Type="http://schemas.openxmlformats.org/officeDocument/2006/relationships/image" Target="../media/image27.jpeg" />
</Relationships>
</file>

<file path=ppt/slides/_rels/slide3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29.png" />
  <Relationship Id="rId2" Type="http://schemas.openxmlformats.org/officeDocument/2006/relationships/notesSlide" Target="../notesSlides/notesSlide35.xml" />
  <Relationship Id="rId1" Type="http://schemas.openxmlformats.org/officeDocument/2006/relationships/slideLayout" Target="../slideLayouts/slideLayout18.xml" />
  <Relationship Id="rId4" Type="http://schemas.openxmlformats.org/officeDocument/2006/relationships/image" Target="../media/image30.jpeg" />
</Relationships>
</file>

<file path=ppt/slides/_rels/slide3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1.jpeg" />
  <Relationship Id="rId2" Type="http://schemas.openxmlformats.org/officeDocument/2006/relationships/notesSlide" Target="../notesSlides/notesSlide36.xml" />
  <Relationship Id="rId1" Type="http://schemas.openxmlformats.org/officeDocument/2006/relationships/slideLayout" Target="../slideLayouts/slideLayout19.xml" />
  <Relationship Id="rId4" Type="http://schemas.openxmlformats.org/officeDocument/2006/relationships/image" Target="../media/image1.jpeg" />
</Relationships>
</file>

<file path=ppt/slides/_rels/slide4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4.xml" />
  <Relationship Id="rId1" Type="http://schemas.openxmlformats.org/officeDocument/2006/relationships/slideLayout" Target="../slideLayouts/slideLayout14.xml" />
</Relationships>
</file>

<file path=ppt/slides/_rels/slide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jpeg" />
  <Relationship Id="rId2" Type="http://schemas.openxmlformats.org/officeDocument/2006/relationships/notesSlide" Target="../notesSlides/notesSlide5.xml" />
  <Relationship Id="rId1" Type="http://schemas.openxmlformats.org/officeDocument/2006/relationships/slideLayout" Target="../slideLayouts/slideLayout5.xml" />
</Relationships>
</file>

<file path=ppt/slides/_rels/slide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jpg" /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5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jpeg" />
  <Relationship Id="rId2" Type="http://schemas.openxmlformats.org/officeDocument/2006/relationships/notesSlide" Target="../notesSlides/notesSlide7.xml" />
  <Relationship Id="rId1" Type="http://schemas.openxmlformats.org/officeDocument/2006/relationships/slideLayout" Target="../slideLayouts/slideLayout6.xml" />
</Relationships>
</file>

<file path=ppt/slides/_rels/slide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jpeg" />
  <Relationship Id="rId2" Type="http://schemas.openxmlformats.org/officeDocument/2006/relationships/notesSlide" Target="../notesSlides/notesSlide8.xml" />
  <Relationship Id="rId1" Type="http://schemas.openxmlformats.org/officeDocument/2006/relationships/slideLayout" Target="../slideLayouts/slideLayout7.xml" />
  <Relationship Id="rId5" Type="http://schemas.openxmlformats.org/officeDocument/2006/relationships/image" Target="../media/image9.jpg" />
  <Relationship Id="rId4" Type="http://schemas.openxmlformats.org/officeDocument/2006/relationships/image" Target="../media/image8.jpg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12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2362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Preparing for Change: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DOL’s Final Rule on Overtime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924800" cy="1752600"/>
          </a:xfrm>
        </p:spPr>
        <p:txBody>
          <a:bodyPr/>
          <a:lstStyle/>
          <a:p>
            <a:r>
              <a:rPr lang="en-US" dirty="0" smtClean="0"/>
              <a:t>May 24, 2016</a:t>
            </a:r>
          </a:p>
          <a:p>
            <a:r>
              <a:rPr lang="en-US" dirty="0"/>
              <a:t>Presented for the U.S. Chamber of Commerce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657725"/>
            <a:ext cx="8839200" cy="136207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DOL Final Rule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Preparing for Change: </a:t>
            </a:r>
            <a:br>
              <a:rPr lang="en-US" dirty="0"/>
            </a:br>
            <a:r>
              <a:rPr lang="en-US" dirty="0"/>
              <a:t>DOL’s Final Rule on Overtime</a:t>
            </a:r>
          </a:p>
        </p:txBody>
      </p:sp>
    </p:spTree>
    <p:extLst>
      <p:ext uri="{BB962C8B-B14F-4D97-AF65-F5344CB8AC3E}">
        <p14:creationId xmlns:p14="http://schemas.microsoft.com/office/powerpoint/2010/main" val="2194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Changing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722437"/>
            <a:ext cx="5715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No changes to the salary </a:t>
            </a:r>
            <a:r>
              <a:rPr lang="en-US" i="1" dirty="0"/>
              <a:t>basis</a:t>
            </a:r>
            <a:r>
              <a:rPr lang="en-US" dirty="0"/>
              <a:t> </a:t>
            </a:r>
            <a:r>
              <a:rPr lang="en-US" dirty="0" smtClean="0"/>
              <a:t>test</a:t>
            </a:r>
            <a:endParaRPr lang="en-US" dirty="0"/>
          </a:p>
          <a:p>
            <a:r>
              <a:rPr lang="en-US" dirty="0" smtClean="0"/>
              <a:t>No changes that impact outside sales, teachers, lawyers or doctors</a:t>
            </a:r>
          </a:p>
          <a:p>
            <a:pPr lvl="0"/>
            <a:r>
              <a:rPr lang="en-US" dirty="0" smtClean="0"/>
              <a:t>No changes to the duties tests</a:t>
            </a:r>
          </a:p>
          <a:p>
            <a:pPr lvl="1"/>
            <a:r>
              <a:rPr lang="en-US" dirty="0" smtClean="0"/>
              <a:t>No changes in the definition of primary duty</a:t>
            </a:r>
          </a:p>
          <a:p>
            <a:pPr lvl="1"/>
            <a:r>
              <a:rPr lang="en-US" dirty="0" smtClean="0"/>
              <a:t>No changes to the concurrent </a:t>
            </a:r>
            <a:r>
              <a:rPr lang="en-US" dirty="0"/>
              <a:t>duties </a:t>
            </a:r>
            <a:r>
              <a:rPr lang="en-US" dirty="0" smtClean="0"/>
              <a:t>provision</a:t>
            </a:r>
          </a:p>
        </p:txBody>
      </p:sp>
      <p:pic>
        <p:nvPicPr>
          <p:cNvPr id="5" name="Picture 4" descr="C:\Users\tmccutchen\AppData\Local\Microsoft\Windows\Temporary Internet Files\Content.IE5\4JSSZI6D\20120522-change-button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t="10072" r="9996" b="16052"/>
          <a:stretch/>
        </p:blipFill>
        <p:spPr bwMode="auto">
          <a:xfrm>
            <a:off x="6096000" y="2667000"/>
            <a:ext cx="2720237" cy="239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mccutchen\AppData\Local\Microsoft\Windows\Temporary Internet Files\Content.IE5\93H7RKIT\No_sign_Right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818" y="2544872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cen.images.worldnow.com/images/23444628_S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Salary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752601"/>
            <a:ext cx="6019800" cy="32765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$913 per week ($47,476 annualized)</a:t>
            </a:r>
          </a:p>
          <a:p>
            <a:r>
              <a:rPr lang="en-US" sz="2600" dirty="0" smtClean="0"/>
              <a:t>Up from the current $</a:t>
            </a:r>
            <a:r>
              <a:rPr lang="en-US" sz="2600" dirty="0"/>
              <a:t>455 per week ($23,660 </a:t>
            </a:r>
            <a:r>
              <a:rPr lang="en-US" sz="2600" dirty="0" smtClean="0"/>
              <a:t>annualized) </a:t>
            </a:r>
          </a:p>
          <a:p>
            <a:r>
              <a:rPr lang="en-US" sz="2600" dirty="0" smtClean="0"/>
              <a:t>Down from DOL’s proposed $50,440</a:t>
            </a:r>
          </a:p>
          <a:p>
            <a:r>
              <a:rPr lang="en-US" sz="2600" dirty="0" smtClean="0"/>
              <a:t>Set at the 40th percentile of full-time non-hourly paid employees in the lowest wage Census region (South)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51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.s. department of lab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5814"/>
            <a:ext cx="4114800" cy="253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Bonuses and Commissions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81200"/>
            <a:ext cx="5029200" cy="2743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Nondiscretionary </a:t>
            </a:r>
            <a:r>
              <a:rPr lang="en-US" dirty="0"/>
              <a:t>bonuses, incentive </a:t>
            </a:r>
            <a:r>
              <a:rPr lang="en-US" dirty="0" smtClean="0"/>
              <a:t>payments and commissions, </a:t>
            </a:r>
            <a:r>
              <a:rPr lang="en-US" u="sng" dirty="0" smtClean="0"/>
              <a:t>paid at least quarterly, </a:t>
            </a:r>
            <a:r>
              <a:rPr lang="en-US" dirty="0" smtClean="0"/>
              <a:t>can satisfy </a:t>
            </a:r>
            <a:r>
              <a:rPr lang="en-US" dirty="0"/>
              <a:t>up to </a:t>
            </a:r>
            <a:r>
              <a:rPr lang="en-US" dirty="0" smtClean="0"/>
              <a:t>10% of the minimum salary requirement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mccutchen\AppData\Local\Microsoft\Windows\Temporary Internet Files\Content.IE5\7RO5LT1P\image_161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38" y="41148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Will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69342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Each </a:t>
            </a:r>
            <a:r>
              <a:rPr lang="en-US" sz="2400" dirty="0"/>
              <a:t>workweek, the employer must pay the exempt employee a salary of at least 90% of the minimum salary level </a:t>
            </a:r>
            <a:r>
              <a:rPr lang="en-US" sz="2400" dirty="0" smtClean="0"/>
              <a:t>– $821.70 ($42,728.40 annualized)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At </a:t>
            </a:r>
            <a:r>
              <a:rPr lang="en-US" sz="2400" dirty="0"/>
              <a:t>the end of the quarter, if that salary plus all bonuses/commissions paid during the quarter do not equal </a:t>
            </a:r>
            <a:r>
              <a:rPr lang="en-US" sz="2400" dirty="0" smtClean="0"/>
              <a:t>$11,869 (1/4 of $47,467), </a:t>
            </a:r>
            <a:r>
              <a:rPr lang="en-US" sz="2400" dirty="0"/>
              <a:t>to maintain the exemption, the employer has  </a:t>
            </a:r>
            <a:r>
              <a:rPr lang="en-US" sz="2400" dirty="0" smtClean="0"/>
              <a:t>    to </a:t>
            </a:r>
            <a:r>
              <a:rPr lang="en-US" sz="2400" dirty="0"/>
              <a:t>make </a:t>
            </a:r>
            <a:r>
              <a:rPr lang="en-US" sz="2400" dirty="0" smtClean="0"/>
              <a:t>up </a:t>
            </a:r>
            <a:r>
              <a:rPr lang="en-US" sz="2400" dirty="0"/>
              <a:t>the shortfall in the first pay </a:t>
            </a:r>
            <a:r>
              <a:rPr lang="en-US" sz="2400" dirty="0" smtClean="0"/>
              <a:t>    period </a:t>
            </a:r>
            <a:r>
              <a:rPr lang="en-US" sz="2400" dirty="0"/>
              <a:t>of </a:t>
            </a:r>
            <a:r>
              <a:rPr lang="en-US" sz="2400" dirty="0" smtClean="0"/>
              <a:t>the next </a:t>
            </a:r>
            <a:r>
              <a:rPr lang="en-US" sz="2400" dirty="0"/>
              <a:t>quarter.  </a:t>
            </a:r>
            <a:endParaRPr lang="en-US" sz="2400" dirty="0" smtClean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b="1" i="1" dirty="0" smtClean="0"/>
              <a:t>Question</a:t>
            </a:r>
            <a:r>
              <a:rPr lang="en-US" sz="2400" dirty="0" smtClean="0"/>
              <a:t>:  What if an employee leaves in the middle of a quarter?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Highly Compensated Employees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0" y="1981201"/>
            <a:ext cx="5105400" cy="30479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$134,004 total annual compensation</a:t>
            </a:r>
          </a:p>
          <a:p>
            <a:r>
              <a:rPr lang="en-US" sz="2400" dirty="0" smtClean="0"/>
              <a:t>Up from the current $100,000 </a:t>
            </a:r>
          </a:p>
          <a:p>
            <a:r>
              <a:rPr lang="en-US" sz="2400" dirty="0" smtClean="0"/>
              <a:t>Up from DOL’s proposed $122,000</a:t>
            </a:r>
          </a:p>
          <a:p>
            <a:r>
              <a:rPr lang="en-US" sz="2400" dirty="0" smtClean="0"/>
              <a:t>Set at the 90th percentile of full-time non-hourly paid employees nationwide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15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7" name="Picture 4" descr="mon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" y="1581912"/>
            <a:ext cx="3566933" cy="527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0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Automatic, Annual Increases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743200"/>
            <a:ext cx="4267200" cy="2209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lvl="0" indent="0">
              <a:spcBef>
                <a:spcPts val="900"/>
              </a:spcBef>
              <a:buNone/>
            </a:pPr>
            <a:r>
              <a:rPr lang="en-US" dirty="0" smtClean="0"/>
              <a:t>The salary levels will automatically increase every </a:t>
            </a:r>
            <a:r>
              <a:rPr lang="en-US" dirty="0"/>
              <a:t>3 </a:t>
            </a:r>
            <a:r>
              <a:rPr lang="en-US" dirty="0" smtClean="0"/>
              <a:t>years, beginning </a:t>
            </a:r>
            <a:r>
              <a:rPr lang="en-US" dirty="0"/>
              <a:t>January 1, </a:t>
            </a:r>
            <a:r>
              <a:rPr lang="en-US" dirty="0" smtClean="0"/>
              <a:t>2020</a:t>
            </a:r>
          </a:p>
        </p:txBody>
      </p:sp>
      <p:pic>
        <p:nvPicPr>
          <p:cNvPr id="4" name="Picture 2" descr="C:\Users\tmccutchen\AppData\Local\Microsoft\Windows\Temporary Internet Files\Content.IE5\6WUSDEU2\2912656121_6cd5de687e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" y="1981200"/>
            <a:ext cx="186451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0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mccutchen\AppData\Local\Microsoft\Windows\Temporary Internet Files\Content.IE5\7RO5LT1P\image_1615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Will This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830763"/>
          </a:xfrm>
          <a:solidFill>
            <a:schemeClr val="bg1"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n-US" sz="2400" dirty="0"/>
              <a:t>DOL will provide notice of the new salary levels “not less than 150 days before the January 1</a:t>
            </a:r>
            <a:r>
              <a:rPr lang="en-US" sz="2400" baseline="30000" dirty="0"/>
              <a:t>st</a:t>
            </a:r>
            <a:r>
              <a:rPr lang="en-US" sz="2400" dirty="0"/>
              <a:t> effective date” in the Federal Register and at </a:t>
            </a:r>
            <a:r>
              <a:rPr lang="en-US" sz="2400" dirty="0">
                <a:hlinkClick r:id="rId4"/>
              </a:rPr>
              <a:t>www.dol.gov/whd</a:t>
            </a:r>
            <a:r>
              <a:rPr lang="en-US" sz="2400" dirty="0"/>
              <a:t> </a:t>
            </a:r>
          </a:p>
          <a:p>
            <a:r>
              <a:rPr lang="en-US" sz="2400" dirty="0" smtClean="0"/>
              <a:t>New levels will be based on BLS Current Population Survey data from the second quarter of the year preceding the update</a:t>
            </a:r>
          </a:p>
          <a:p>
            <a:pPr lvl="1"/>
            <a:r>
              <a:rPr lang="en-US" sz="2000" dirty="0" smtClean="0"/>
              <a:t>The minimum salary level will be “updated to equal” the 40th percentile of weekly earnings of full-time nonhourly workers in the lowest-wage Census Region</a:t>
            </a:r>
          </a:p>
          <a:p>
            <a:pPr lvl="1"/>
            <a:r>
              <a:rPr lang="en-US" sz="2000" dirty="0" smtClean="0"/>
              <a:t>The HCE level will be “updated to correspond to” the 90th percentile of weekly earnings data of full-time nonhourly workers nationally</a:t>
            </a:r>
          </a:p>
          <a:p>
            <a:r>
              <a:rPr lang="en-US" sz="2400" b="1" i="1" dirty="0" smtClean="0"/>
              <a:t>Question:</a:t>
            </a:r>
            <a:r>
              <a:rPr lang="en-US" sz="2400" dirty="0" smtClean="0"/>
              <a:t> Can the levels go down?</a:t>
            </a:r>
            <a:endParaRPr lang="en-US" sz="2400" b="1" i="1" dirty="0" smtClean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17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Effective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December 1, 2016</a:t>
            </a:r>
          </a:p>
          <a:p>
            <a:r>
              <a:rPr lang="en-US" dirty="0" smtClean="0"/>
              <a:t>But remember, some states require advance notice to employees of changes in pay</a:t>
            </a:r>
          </a:p>
          <a:p>
            <a:pPr lvl="1"/>
            <a:r>
              <a:rPr lang="en-US" dirty="0" smtClean="0"/>
              <a:t>In some states only apply to reductions in pay</a:t>
            </a:r>
          </a:p>
          <a:p>
            <a:pPr lvl="1"/>
            <a:r>
              <a:rPr lang="en-US" dirty="0" smtClean="0"/>
              <a:t>Most common is 7 days or one pay period</a:t>
            </a:r>
          </a:p>
          <a:p>
            <a:pPr lvl="1"/>
            <a:r>
              <a:rPr lang="en-US" dirty="0" smtClean="0"/>
              <a:t>Longest is 30 days in Missouri for reductions in pay</a:t>
            </a:r>
          </a:p>
          <a:p>
            <a:r>
              <a:rPr lang="en-US" b="1" u="sng" dirty="0" smtClean="0"/>
              <a:t>WARNING</a:t>
            </a:r>
            <a:r>
              <a:rPr lang="en-US" dirty="0" smtClean="0"/>
              <a:t>: Healthcare employers who provide Medicaid services also must comply by 12/1</a:t>
            </a:r>
          </a:p>
          <a:p>
            <a:pPr lvl="1"/>
            <a:r>
              <a:rPr lang="en-US" dirty="0" smtClean="0"/>
              <a:t>DOL’s “non-enforcement” policy </a:t>
            </a:r>
            <a:r>
              <a:rPr lang="en-US" b="1" i="1" dirty="0" smtClean="0"/>
              <a:t>does not</a:t>
            </a:r>
            <a:r>
              <a:rPr lang="en-US" dirty="0" smtClean="0"/>
              <a:t> prevent employees from bringing private litigation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42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4657725"/>
            <a:ext cx="8762999" cy="1362075"/>
          </a:xfrm>
        </p:spPr>
        <p:txBody>
          <a:bodyPr/>
          <a:lstStyle/>
          <a:p>
            <a:pPr algn="ctr"/>
            <a:r>
              <a:rPr lang="en-US" dirty="0" smtClean="0"/>
              <a:t>Preparing for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Preparing for Change: </a:t>
            </a:r>
            <a:br>
              <a:rPr lang="en-US" dirty="0"/>
            </a:br>
            <a:r>
              <a:rPr lang="en-US" dirty="0"/>
              <a:t>DOL’s Final Rule on Overtime</a:t>
            </a:r>
          </a:p>
        </p:txBody>
      </p:sp>
    </p:spTree>
    <p:extLst>
      <p:ext uri="{BB962C8B-B14F-4D97-AF65-F5344CB8AC3E}">
        <p14:creationId xmlns:p14="http://schemas.microsoft.com/office/powerpoint/2010/main" val="9411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i="1" dirty="0" smtClean="0"/>
              <a:t>Presented By:</a:t>
            </a:r>
            <a:endParaRPr lang="en-US" i="1" dirty="0"/>
          </a:p>
        </p:txBody>
      </p:sp>
      <p:pic>
        <p:nvPicPr>
          <p:cNvPr id="2050" name="Picture 2" descr="http://www.littler.com/files/styles/adaptive/public/lawyer-photo/png/McCutchen_Tammy_02361.png?itok=XhfJR3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2232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1"/>
          <p:cNvSpPr txBox="1">
            <a:spLocks noChangeArrowheads="1"/>
          </p:cNvSpPr>
          <p:nvPr/>
        </p:nvSpPr>
        <p:spPr bwMode="ltGray">
          <a:xfrm>
            <a:off x="2819400" y="3002280"/>
            <a:ext cx="320040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1" dirty="0" smtClean="0">
                <a:solidFill>
                  <a:srgbClr val="234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Tammy McCutchen</a:t>
            </a:r>
            <a:r>
              <a:rPr lang="en-US" sz="2800" b="1" dirty="0">
                <a:solidFill>
                  <a:srgbClr val="2346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23467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DC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(202) 414-6857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tmccutchen@littler.com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5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Protecting Workplace Advancement and Opportunity Act (S. 2707/H.R. 4773)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Introduced March 17, 2016 by Senate and House Republicans; even if passed, unlikely to withstand President Obama’s veto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Would nullify final rule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Would require better economic analysis and prohibit automatic salary increases, and changes to duties test w/o notice and comment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Congressional Review Act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Requires joint resolution of Congress within 60 </a:t>
            </a:r>
            <a:r>
              <a:rPr lang="en-US" sz="2000" i="1" dirty="0" smtClean="0"/>
              <a:t>legislative</a:t>
            </a:r>
            <a:r>
              <a:rPr lang="en-US" sz="2000" dirty="0" smtClean="0"/>
              <a:t> days of publication of the Final Rule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/>
              <a:t>CRA will not be available for regulations published by May </a:t>
            </a:r>
            <a:r>
              <a:rPr lang="en-US" sz="2000" dirty="0" smtClean="0"/>
              <a:t>16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President Obama would veto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Stop or Modify the Rule?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20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89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6783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400" dirty="0" smtClean="0"/>
              <a:t>Litigation Challenge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Challenges possible to both the very high salary level and the automatic </a:t>
            </a:r>
            <a:r>
              <a:rPr lang="en-US" sz="2000" smtClean="0"/>
              <a:t>salary increases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800" smtClean="0"/>
              <a:t>New </a:t>
            </a:r>
            <a:r>
              <a:rPr lang="en-US" sz="2800" dirty="0" smtClean="0"/>
              <a:t>Notice of Proposed Rule Making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An incoming Republican administration could restart the regulatory process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Most likely also would be limited to automatic salary increases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000" dirty="0" smtClean="0"/>
              <a:t>Difficult to walk back from the salary level increase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Stop or Modify the Rule?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21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58674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Bottom line: The new rules are </a:t>
            </a:r>
            <a:r>
              <a:rPr lang="en-US" b="1" i="1" dirty="0" smtClean="0"/>
              <a:t>not</a:t>
            </a:r>
            <a:r>
              <a:rPr lang="en-US" dirty="0" smtClean="0"/>
              <a:t> going to go away</a:t>
            </a:r>
          </a:p>
          <a:p>
            <a:r>
              <a:rPr lang="en-US" dirty="0"/>
              <a:t>Determining who to reclassify and implementing reclassification can take up to </a:t>
            </a:r>
            <a:r>
              <a:rPr lang="en-US" b="1" i="1" dirty="0"/>
              <a:t>six </a:t>
            </a:r>
            <a:r>
              <a:rPr lang="en-US" b="1" i="1" dirty="0" smtClean="0"/>
              <a:t>months</a:t>
            </a:r>
          </a:p>
          <a:p>
            <a:r>
              <a:rPr lang="en-US" dirty="0" smtClean="0"/>
              <a:t>December 1</a:t>
            </a:r>
            <a:r>
              <a:rPr lang="en-US" baseline="30000" dirty="0" smtClean="0"/>
              <a:t>st</a:t>
            </a:r>
            <a:r>
              <a:rPr lang="en-US" dirty="0" smtClean="0"/>
              <a:t> will be here before you know it</a:t>
            </a:r>
            <a:r>
              <a:rPr lang="en-US" b="1" i="1" dirty="0" smtClean="0"/>
              <a:t> </a:t>
            </a:r>
          </a:p>
          <a:p>
            <a:pPr lvl="1"/>
            <a:r>
              <a:rPr lang="en-US" dirty="0" smtClean="0"/>
              <a:t>State laws notice of pay changes 7 to 14 days in advance (30 days in Missouri for reductions in pay)</a:t>
            </a:r>
            <a:endParaRPr lang="en-US" dirty="0"/>
          </a:p>
          <a:p>
            <a:r>
              <a:rPr lang="en-US" dirty="0" smtClean="0"/>
              <a:t>Don’t </a:t>
            </a:r>
            <a:r>
              <a:rPr lang="en-US" dirty="0"/>
              <a:t>wait! Start </a:t>
            </a:r>
            <a:r>
              <a:rPr lang="en-US" b="1" i="1" dirty="0" smtClean="0"/>
              <a:t>NOW!</a:t>
            </a:r>
            <a:endParaRPr lang="en-US" b="1" i="1" dirty="0"/>
          </a:p>
        </p:txBody>
      </p:sp>
      <p:pic>
        <p:nvPicPr>
          <p:cNvPr id="10242" name="Picture 2" descr="C:\Users\tmccutchen\AppData\Local\Microsoft\Windows\Temporary Internet Files\Content.IE5\NJ8FLDKP\3177417797_0a216c2122_z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6"/>
          <a:stretch/>
        </p:blipFill>
        <p:spPr bwMode="auto">
          <a:xfrm>
            <a:off x="6547104" y="1577340"/>
            <a:ext cx="2596896" cy="52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Compliance, Step-By-Step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6352162" cy="4830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employees who need to be reclassified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new compensation plan for the reclassified employees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wage-hour policies and processes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Communicate the </a:t>
            </a:r>
            <a:r>
              <a:rPr lang="en-US" dirty="0"/>
              <a:t>changes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Train the reclassified employees and their managers</a:t>
            </a:r>
          </a:p>
        </p:txBody>
      </p:sp>
      <p:pic>
        <p:nvPicPr>
          <p:cNvPr id="6" name="Picture 5" descr="MPj03863800000[1]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7" r="16777"/>
          <a:stretch/>
        </p:blipFill>
        <p:spPr bwMode="auto">
          <a:xfrm>
            <a:off x="6781800" y="1752600"/>
            <a:ext cx="21822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1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4648200"/>
            <a:ext cx="2695575" cy="20190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 Jobs for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Jobs paid below </a:t>
            </a:r>
            <a:r>
              <a:rPr lang="en-US" dirty="0" smtClean="0"/>
              <a:t>$47,476 annual </a:t>
            </a:r>
            <a:r>
              <a:rPr lang="en-US" dirty="0"/>
              <a:t>salary</a:t>
            </a:r>
          </a:p>
          <a:p>
            <a:pPr lvl="1"/>
            <a:r>
              <a:rPr lang="en-US" dirty="0" smtClean="0"/>
              <a:t>Or, below $42,728.40 annual salary with at least $4,747.60 in bonuses and commissions</a:t>
            </a:r>
          </a:p>
          <a:p>
            <a:r>
              <a:rPr lang="en-US" dirty="0" smtClean="0"/>
              <a:t>Also, consider a job duty review</a:t>
            </a:r>
          </a:p>
          <a:p>
            <a:pPr lvl="1"/>
            <a:r>
              <a:rPr lang="en-US" dirty="0"/>
              <a:t>Even if salary level is not an issue, you may have employees who do not meet the duties requirements for exemption </a:t>
            </a:r>
            <a:r>
              <a:rPr lang="en-US" dirty="0" smtClean="0"/>
              <a:t>under </a:t>
            </a:r>
            <a:r>
              <a:rPr lang="en-US" dirty="0"/>
              <a:t>the current </a:t>
            </a:r>
            <a:r>
              <a:rPr lang="en-US" dirty="0" smtClean="0"/>
              <a:t>regulations</a:t>
            </a:r>
            <a:endParaRPr lang="en-US" dirty="0"/>
          </a:p>
          <a:p>
            <a:pPr lvl="1"/>
            <a:r>
              <a:rPr lang="en-US" dirty="0"/>
              <a:t>Rare opportunity to correct classification issues with reduced risk of triggering litigation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3C0F-1FA8-4B9A-8DB9-66985FC190B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926099" cy="1798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Salary Increase or Overtime?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Pull </a:t>
            </a:r>
            <a:r>
              <a:rPr lang="en-US" dirty="0" smtClean="0"/>
              <a:t>salary and incentive pay data</a:t>
            </a:r>
            <a:endParaRPr lang="en-US" dirty="0"/>
          </a:p>
          <a:p>
            <a:r>
              <a:rPr lang="en-US" dirty="0"/>
              <a:t>Calculate the cost of increasing salary to </a:t>
            </a:r>
            <a:r>
              <a:rPr lang="en-US" dirty="0" smtClean="0"/>
              <a:t>$47,476</a:t>
            </a:r>
            <a:endParaRPr lang="en-US" dirty="0"/>
          </a:p>
          <a:p>
            <a:pPr lvl="1"/>
            <a:r>
              <a:rPr lang="en-US" dirty="0"/>
              <a:t>Consider lowering incentive pay to offset salary increase</a:t>
            </a:r>
          </a:p>
          <a:p>
            <a:r>
              <a:rPr lang="en-US" dirty="0"/>
              <a:t>Calculate the cost of </a:t>
            </a:r>
            <a:r>
              <a:rPr lang="en-US" dirty="0" smtClean="0"/>
              <a:t>overtime</a:t>
            </a:r>
            <a:endParaRPr lang="en-US" dirty="0"/>
          </a:p>
          <a:p>
            <a:pPr lvl="1"/>
            <a:r>
              <a:rPr lang="en-US" dirty="0"/>
              <a:t>How many hours are exempt employees are working?</a:t>
            </a:r>
          </a:p>
          <a:p>
            <a:pPr lvl="1"/>
            <a:r>
              <a:rPr lang="en-US" dirty="0" smtClean="0"/>
              <a:t>(Weekly salary / 40) X 1.5 X expected overtime hours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113C0F-1FA8-4B9A-8DB9-66985FC190B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7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Cost-Neutral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Weekly Salary / (40 + (OT Hours x 1.5))</a:t>
            </a:r>
          </a:p>
          <a:p>
            <a:r>
              <a:rPr lang="en-US" sz="3000" dirty="0" smtClean="0"/>
              <a:t>With a good estimate of expected weekly work hours, applying this formula will provide an hourly rate which will result in the same weekly and annual compensation</a:t>
            </a:r>
          </a:p>
          <a:p>
            <a:r>
              <a:rPr lang="en-US" sz="3000" dirty="0" smtClean="0"/>
              <a:t>Yes, its legal – DOL gave us this formula in the preamble to the 2003 Notice of Proposed Rulemaking (68 F.R. 15576)</a:t>
            </a:r>
          </a:p>
          <a:p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26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81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" y="1599206"/>
            <a:ext cx="5507555" cy="475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40" y="1981200"/>
            <a:ext cx="5215698" cy="42976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06988" y="6400800"/>
            <a:ext cx="451037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000" dirty="0">
                <a:hlinkClick r:id="rId5"/>
              </a:rPr>
              <a:t>http://compliancehr.com/our-solution/</a:t>
            </a: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Have An App For That!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6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Job Review Process</a:t>
            </a:r>
            <a:endParaRPr lang="en-US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74837"/>
            <a:ext cx="6248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Conduct under the attorney-client privilege</a:t>
            </a:r>
          </a:p>
          <a:p>
            <a:r>
              <a:rPr lang="en-US" dirty="0" smtClean="0"/>
              <a:t>Review HRIS Data – salaries, bonuses, direct reports, educational degrees</a:t>
            </a:r>
          </a:p>
          <a:p>
            <a:r>
              <a:rPr lang="en-US" dirty="0" smtClean="0"/>
              <a:t>Review Documents – job descriptions, training materials, performance expectations</a:t>
            </a:r>
          </a:p>
          <a:p>
            <a:r>
              <a:rPr lang="en-US" dirty="0" smtClean="0"/>
              <a:t>Interview SME managers</a:t>
            </a:r>
          </a:p>
          <a:p>
            <a:r>
              <a:rPr lang="en-US" dirty="0" smtClean="0"/>
              <a:t>Legal analysis to determine if job duties qualify for an exemption</a:t>
            </a:r>
          </a:p>
          <a:p>
            <a:pPr lvl="1"/>
            <a:endParaRPr lang="en-US" dirty="0" smtClean="0"/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F866AD0B-7F2E-45E7-BCB1-8C7ECA4F27C6}" type="slidenum">
              <a:rPr lang="en-US" smtClean="0"/>
              <a:pPr/>
              <a:t>28</a:t>
            </a:fld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543839"/>
            <a:ext cx="3413521" cy="2278154"/>
          </a:xfrm>
          <a:prstGeom prst="rect">
            <a:avLst/>
          </a:prstGeom>
          <a:effectLst>
            <a:softEdge rad="190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ComplianceHR has an App for that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22437"/>
            <a:ext cx="3505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/>
              <a:t>first-of-its-kind online and intelligent solution delivering expert level risk assessments on overtime exemptions at internet scale and </a:t>
            </a:r>
            <a:r>
              <a:rPr lang="en-US" sz="2000" dirty="0" smtClean="0"/>
              <a:t>speed</a:t>
            </a:r>
          </a:p>
          <a:p>
            <a:r>
              <a:rPr lang="en-US" sz="2000" dirty="0" smtClean="0"/>
              <a:t>Results after spending 10 to 15 minutes completing an on-line questionnaire about job duties </a:t>
            </a:r>
          </a:p>
          <a:p>
            <a:r>
              <a:rPr lang="en-US" sz="2000" dirty="0" smtClean="0"/>
              <a:t>Visit compliancehr.com for more information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19" y="1603887"/>
            <a:ext cx="5555381" cy="52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4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25696" y="412433"/>
            <a:ext cx="302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029200" y="1057847"/>
            <a:ext cx="3352800" cy="0"/>
          </a:xfrm>
          <a:prstGeom prst="line">
            <a:avLst/>
          </a:prstGeom>
          <a:ln w="1270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4"/>
          <p:cNvSpPr txBox="1">
            <a:spLocks/>
          </p:cNvSpPr>
          <p:nvPr/>
        </p:nvSpPr>
        <p:spPr>
          <a:xfrm>
            <a:off x="4876801" y="1432685"/>
            <a:ext cx="3657600" cy="50443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Quick Review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DOL’s Final Rule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800" dirty="0" smtClean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Preparing for Change </a:t>
            </a:r>
            <a:endParaRPr lang="en-US" sz="2800" dirty="0">
              <a:solidFill>
                <a:prstClr val="white">
                  <a:lumMod val="9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7772400" y="6552084"/>
            <a:ext cx="9207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rgbClr val="7F9CC3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6776693-87ED-874E-A3AA-840D49838F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4" name="Picture 4" descr="MP9003029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9392">
            <a:off x="417803" y="949796"/>
            <a:ext cx="3571620" cy="500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mccutchen\AppData\Local\Microsoft\Windows\Temporary Internet Files\Content.IE5\SYMPZA7Z\too_many_choic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676400"/>
            <a:ext cx="68072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Reclassification Decision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30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1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Plan Redesign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Should we continue to pay reclassified employees on a salary or convert them to a hourly rate?  </a:t>
            </a:r>
          </a:p>
          <a:p>
            <a:r>
              <a:rPr lang="en-US" dirty="0"/>
              <a:t>Should we adjust the salary level downward or adopt an hourly rate that will minimize additional costs?</a:t>
            </a:r>
          </a:p>
          <a:p>
            <a:r>
              <a:rPr lang="en-US" dirty="0"/>
              <a:t>How will we calculate overtime for salaried non-exempt employees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Divide salary by 40</a:t>
            </a:r>
          </a:p>
          <a:p>
            <a:pPr lvl="1"/>
            <a:r>
              <a:rPr lang="en-US" dirty="0" smtClean="0"/>
              <a:t>Divide salary by actual hours worked</a:t>
            </a:r>
          </a:p>
          <a:p>
            <a:pPr lvl="1"/>
            <a:r>
              <a:rPr lang="en-US" dirty="0" smtClean="0"/>
              <a:t>Fluctuating workweek</a:t>
            </a:r>
          </a:p>
          <a:p>
            <a:r>
              <a:rPr lang="en-US" dirty="0" smtClean="0"/>
              <a:t>Will we continue to provide incentive compensation?</a:t>
            </a:r>
          </a:p>
          <a:p>
            <a:r>
              <a:rPr lang="en-US" dirty="0" smtClean="0"/>
              <a:t>Do we need to make changes to any benefits?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0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Review </a:t>
            </a:r>
            <a:r>
              <a:rPr lang="en-US" dirty="0" smtClean="0"/>
              <a:t>Policies </a:t>
            </a:r>
            <a:r>
              <a:rPr lang="en-US" dirty="0"/>
              <a:t>and </a:t>
            </a:r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74837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Policies</a:t>
            </a:r>
          </a:p>
          <a:p>
            <a:pPr lvl="1"/>
            <a:r>
              <a:rPr lang="en-US" dirty="0" smtClean="0"/>
              <a:t>Off-the-clock work</a:t>
            </a:r>
          </a:p>
          <a:p>
            <a:pPr lvl="1"/>
            <a:r>
              <a:rPr lang="en-US" dirty="0" smtClean="0"/>
              <a:t>Meal and rest break</a:t>
            </a:r>
          </a:p>
          <a:p>
            <a:pPr lvl="1"/>
            <a:r>
              <a:rPr lang="en-US" dirty="0" smtClean="0"/>
              <a:t>Travel time</a:t>
            </a:r>
          </a:p>
          <a:p>
            <a:pPr lvl="1"/>
            <a:r>
              <a:rPr lang="en-US" dirty="0" smtClean="0"/>
              <a:t>Mobile device</a:t>
            </a:r>
          </a:p>
          <a:p>
            <a:r>
              <a:rPr lang="en-US" dirty="0" smtClean="0"/>
              <a:t>Processes</a:t>
            </a:r>
            <a:endParaRPr lang="en-US" dirty="0"/>
          </a:p>
          <a:p>
            <a:pPr lvl="1"/>
            <a:r>
              <a:rPr lang="en-US" dirty="0" smtClean="0"/>
              <a:t>Timekeeping </a:t>
            </a:r>
          </a:p>
          <a:p>
            <a:pPr lvl="1"/>
            <a:r>
              <a:rPr lang="en-US" dirty="0" smtClean="0"/>
              <a:t>Payroll changes</a:t>
            </a:r>
          </a:p>
          <a:p>
            <a:pPr lvl="1"/>
            <a:r>
              <a:rPr lang="en-US" dirty="0" smtClean="0"/>
              <a:t>Controlling overtime hours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32</a:t>
            </a:fld>
            <a:endParaRPr lang="en-US" dirty="0" smtClean="0"/>
          </a:p>
        </p:txBody>
      </p:sp>
      <p:pic>
        <p:nvPicPr>
          <p:cNvPr id="5" name="Picture 4" descr="MP900302998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806" y="1813773"/>
            <a:ext cx="3218794" cy="451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Communicate the </a:t>
            </a:r>
            <a:r>
              <a:rPr lang="en-US" dirty="0" smtClean="0"/>
              <a:t>Changes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communicate with senior management, managers of reclassified employees and the employees themselves</a:t>
            </a:r>
          </a:p>
          <a:p>
            <a:r>
              <a:rPr lang="en-US" smtClean="0"/>
              <a:t>Key decisions</a:t>
            </a:r>
            <a:endParaRPr lang="en-US" dirty="0" smtClean="0"/>
          </a:p>
          <a:p>
            <a:pPr lvl="1"/>
            <a:r>
              <a:rPr lang="en-US" dirty="0" smtClean="0"/>
              <a:t>Who will communicate the changes?</a:t>
            </a:r>
          </a:p>
          <a:p>
            <a:pPr lvl="1"/>
            <a:r>
              <a:rPr lang="en-US" dirty="0" smtClean="0"/>
              <a:t>What will be communicated?</a:t>
            </a:r>
          </a:p>
          <a:p>
            <a:pPr lvl="1"/>
            <a:r>
              <a:rPr lang="en-US" dirty="0" smtClean="0"/>
              <a:t>How will changes be communicated?</a:t>
            </a:r>
          </a:p>
          <a:p>
            <a:pPr lvl="1"/>
            <a:r>
              <a:rPr lang="en-US" dirty="0"/>
              <a:t>When will the changes be communicated</a:t>
            </a:r>
          </a:p>
          <a:p>
            <a:r>
              <a:rPr lang="en-US" dirty="0" smtClean="0"/>
              <a:t>Prepare talking points and FAQs</a:t>
            </a:r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6" charset="-128"/>
              </a:defRPr>
            </a:lvl9pPr>
          </a:lstStyle>
          <a:p>
            <a:fld id="{823CC64C-27B7-462D-B4AB-AB4DD4963E90}" type="slidenum">
              <a:rPr lang="en-US" smtClean="0"/>
              <a:pPr/>
              <a:t>33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595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ittler.com/files/logo-landing-llg_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473" y="3916680"/>
            <a:ext cx="3538727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edia.licdn.com/mpr/mpr/AAEAAQAAAAAAAAIoAAAAJGVhYjk5NDMwLWMyZjgtNDQ0Ny1iMGM4LTYyOTk0Y2EyMmI4M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50" y="3657600"/>
            <a:ext cx="3879849" cy="290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5962650" cy="23161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Train the reclassified employees and their managers</a:t>
            </a:r>
          </a:p>
          <a:p>
            <a:pPr lvl="1"/>
            <a:r>
              <a:rPr lang="en-US" dirty="0" smtClean="0"/>
              <a:t>Wage &amp; hour policies</a:t>
            </a:r>
          </a:p>
          <a:p>
            <a:pPr lvl="1"/>
            <a:r>
              <a:rPr lang="en-US" dirty="0" smtClean="0"/>
              <a:t>Timekeeping procedures</a:t>
            </a:r>
          </a:p>
          <a:p>
            <a:pPr lvl="1"/>
            <a:r>
              <a:rPr lang="en-US" dirty="0" smtClean="0"/>
              <a:t>Activities that are compensable work</a:t>
            </a:r>
            <a:endParaRPr lang="en-US" dirty="0"/>
          </a:p>
        </p:txBody>
      </p:sp>
      <p:pic>
        <p:nvPicPr>
          <p:cNvPr id="1030" name="Picture 6" descr="http://www.acc.com/ethicsxchange/images/NAVEXGlobal_Pri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2" y="5112544"/>
            <a:ext cx="3169936" cy="128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9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Littler Can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Navigator OT by ComplianceHR, a first of its kind application delivering expert level guidance on the exempt decisions at internet scale and speed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lvl="1" indent="0" algn="ctr">
              <a:buNone/>
            </a:pPr>
            <a:r>
              <a:rPr lang="en-US" dirty="0"/>
              <a:t>All the tools you need to reclassify employees, with access to an SME </a:t>
            </a:r>
            <a:r>
              <a:rPr lang="en-US" dirty="0" smtClean="0"/>
              <a:t>wage and hour attorney, </a:t>
            </a:r>
            <a:r>
              <a:rPr lang="en-US" dirty="0"/>
              <a:t>for one </a:t>
            </a:r>
            <a:r>
              <a:rPr lang="en-US" dirty="0" smtClean="0"/>
              <a:t>modest fixed-fee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191000"/>
            <a:ext cx="1828804" cy="182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495800"/>
            <a:ext cx="3666107" cy="9144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35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hutterstock_72598429[1]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85800"/>
            <a:ext cx="4572000" cy="33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01" y="6072818"/>
            <a:ext cx="1547599" cy="480382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4572001" y="685800"/>
            <a:ext cx="4419599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Preparing for Change: DOL’s Final Rule on Overtime</a:t>
            </a:r>
            <a:endParaRPr lang="en-US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ltGray">
          <a:xfrm>
            <a:off x="5181600" y="3048000"/>
            <a:ext cx="3200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Tammy McCutchen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 DC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(202) 414-6857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tmccutchen@littler.com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4572000"/>
            <a:ext cx="7924799" cy="107493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 quick Review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Preparing for Change: </a:t>
            </a:r>
            <a:br>
              <a:rPr lang="en-US" dirty="0"/>
            </a:br>
            <a:r>
              <a:rPr lang="en-US" dirty="0"/>
              <a:t>DOL’s Final Rule on Overtime</a:t>
            </a:r>
          </a:p>
        </p:txBody>
      </p:sp>
    </p:spTree>
    <p:extLst>
      <p:ext uri="{BB962C8B-B14F-4D97-AF65-F5344CB8AC3E}">
        <p14:creationId xmlns:p14="http://schemas.microsoft.com/office/powerpoint/2010/main" val="14550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 U.S.C. § 213(a)(1)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746814"/>
            <a:ext cx="5486400" cy="4906963"/>
          </a:xfrm>
          <a:noFill/>
        </p:spPr>
        <p:txBody>
          <a:bodyPr>
            <a:normAutofit/>
          </a:bodyPr>
          <a:lstStyle/>
          <a:p>
            <a:r>
              <a:rPr lang="en-US" sz="2400" dirty="0" smtClean="0"/>
              <a:t>The “white collar” exemption is a complete minimum wage and overtime exemption for </a:t>
            </a:r>
            <a:r>
              <a:rPr lang="en-US" sz="2400" i="1" dirty="0" smtClean="0"/>
              <a:t>bona fide</a:t>
            </a:r>
            <a:r>
              <a:rPr lang="en-US" sz="2400" dirty="0" smtClean="0"/>
              <a:t> executive, administrative, professional and outside sales employees</a:t>
            </a:r>
          </a:p>
          <a:p>
            <a:r>
              <a:rPr lang="en-US" sz="2400" dirty="0" smtClean="0"/>
              <a:t>“as such terms are defined and delimited from time to time by regulations of the Secretary subject to the provisions of [the Administrative Procedure Act]”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2" y="1752600"/>
            <a:ext cx="3011409" cy="4590592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29 C.F.R. Part 541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599" y="1722437"/>
            <a:ext cx="8671321" cy="4525963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DOL has defined the “white collar” (or “EAP”) exemptions in regulations at 29 C.F.R. Part 541 </a:t>
            </a:r>
          </a:p>
          <a:p>
            <a:pPr lvl="2"/>
            <a:r>
              <a:rPr lang="en-US" sz="2400" dirty="0" smtClean="0"/>
              <a:t>Executive</a:t>
            </a:r>
          </a:p>
          <a:p>
            <a:pPr lvl="2"/>
            <a:r>
              <a:rPr lang="en-US" sz="2400" dirty="0" smtClean="0"/>
              <a:t>Administrative</a:t>
            </a:r>
          </a:p>
          <a:p>
            <a:pPr lvl="2"/>
            <a:r>
              <a:rPr lang="en-US" sz="2400" dirty="0" smtClean="0"/>
              <a:t>Learned Professional</a:t>
            </a:r>
          </a:p>
          <a:p>
            <a:pPr lvl="2"/>
            <a:r>
              <a:rPr lang="en-US" sz="2400" dirty="0" smtClean="0"/>
              <a:t>Creative Professional</a:t>
            </a:r>
          </a:p>
          <a:p>
            <a:pPr lvl="2"/>
            <a:r>
              <a:rPr lang="en-US" sz="2400" dirty="0" smtClean="0"/>
              <a:t>Computer</a:t>
            </a:r>
          </a:p>
          <a:p>
            <a:pPr lvl="2"/>
            <a:r>
              <a:rPr lang="en-US" sz="2400" dirty="0" smtClean="0"/>
              <a:t>Outside Sales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86200"/>
            <a:ext cx="4267200" cy="279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8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Tests for Exemption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876800" cy="4906963"/>
          </a:xfrm>
        </p:spPr>
        <p:txBody>
          <a:bodyPr>
            <a:normAutofit/>
          </a:bodyPr>
          <a:lstStyle/>
          <a:p>
            <a:r>
              <a:rPr lang="en-US" sz="3600" dirty="0"/>
              <a:t>Salary Level</a:t>
            </a:r>
          </a:p>
          <a:p>
            <a:r>
              <a:rPr lang="en-US" sz="3600" dirty="0"/>
              <a:t>Salary </a:t>
            </a:r>
            <a:r>
              <a:rPr lang="en-US" sz="3600" dirty="0" smtClean="0"/>
              <a:t>Basis</a:t>
            </a:r>
          </a:p>
          <a:p>
            <a:pPr lvl="1"/>
            <a:r>
              <a:rPr lang="en-US" dirty="0" smtClean="0"/>
              <a:t>Salary level and basis tests do not apply to lawyers, doctors, teachers or outside sales</a:t>
            </a:r>
          </a:p>
          <a:p>
            <a:pPr lvl="1"/>
            <a:r>
              <a:rPr lang="en-US" dirty="0" smtClean="0"/>
              <a:t>Computer employees can be paid by the hour ($27.63)</a:t>
            </a:r>
            <a:endParaRPr lang="en-US" dirty="0"/>
          </a:p>
          <a:p>
            <a:r>
              <a:rPr lang="en-US" sz="3600" dirty="0"/>
              <a:t>Duties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4" descr="shutterstock_43304821"/>
          <p:cNvSpPr>
            <a:spLocks noChangeArrowheads="1"/>
          </p:cNvSpPr>
          <p:nvPr/>
        </p:nvSpPr>
        <p:spPr bwMode="auto">
          <a:xfrm>
            <a:off x="5638800" y="1752600"/>
            <a:ext cx="32004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9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Rulemaking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22437"/>
            <a:ext cx="7162800" cy="4906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March 2014, Memorandum: President Obama directs Secretary of Labor Perez to revise the overtime regulations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Summer 2014, Secretary Perez held “listening sessions” with stakeholders including U.S. Chamber members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July 6, 2015, Wage &amp; Hour Administrator Weil issues the NPRM, proposing  changes to the Part 541 regulations.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000" dirty="0" smtClean="0"/>
              <a:t> September 4, 2015, the comment period closed after nearly 300,000 comments were filed, a DOL record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/>
              <a:t>March 14, 2016, DOL sends Final Rule to White House Office of Management &amp; Budget for review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2000" dirty="0" smtClean="0"/>
              <a:t>May 18, 2016, DOL publishes the Final Rule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1342219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429000"/>
            <a:ext cx="1342218" cy="16777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5181600"/>
            <a:ext cx="1342219" cy="153013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Chamber Public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83163"/>
          </a:xfrm>
        </p:spPr>
        <p:txBody>
          <a:bodyPr>
            <a:noAutofit/>
          </a:bodyPr>
          <a:lstStyle/>
          <a:p>
            <a:r>
              <a:rPr lang="en-US" sz="2400" dirty="0" smtClean="0"/>
              <a:t>Acknowledged </a:t>
            </a:r>
            <a:r>
              <a:rPr lang="en-US" sz="2400" dirty="0"/>
              <a:t>that </a:t>
            </a:r>
            <a:r>
              <a:rPr lang="en-US" sz="2400" dirty="0" smtClean="0"/>
              <a:t>an increase in salary level is due, but  said $50,000 is too high</a:t>
            </a:r>
          </a:p>
          <a:p>
            <a:pPr lvl="1"/>
            <a:r>
              <a:rPr lang="en-US" sz="2000" dirty="0" smtClean="0"/>
              <a:t>Suggested a 3 to 5 </a:t>
            </a:r>
            <a:r>
              <a:rPr lang="en-US" sz="2000" dirty="0"/>
              <a:t>year </a:t>
            </a:r>
            <a:r>
              <a:rPr lang="en-US" sz="2000" dirty="0" smtClean="0"/>
              <a:t>phase-in period</a:t>
            </a:r>
          </a:p>
          <a:p>
            <a:r>
              <a:rPr lang="en-US" sz="2400" dirty="0" smtClean="0"/>
              <a:t>Supported counting bonuses towards salary level, but also stated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Commissions should also count</a:t>
            </a:r>
          </a:p>
          <a:p>
            <a:pPr lvl="1"/>
            <a:r>
              <a:rPr lang="en-US" sz="2000" dirty="0"/>
              <a:t>Bonuses paid quarterly or annually should also count</a:t>
            </a:r>
          </a:p>
          <a:p>
            <a:pPr lvl="1"/>
            <a:r>
              <a:rPr lang="en-US" sz="2000" dirty="0"/>
              <a:t>Should not be limited to just 10</a:t>
            </a:r>
            <a:r>
              <a:rPr lang="en-US" sz="2000" dirty="0" smtClean="0"/>
              <a:t>%</a:t>
            </a:r>
          </a:p>
          <a:p>
            <a:r>
              <a:rPr lang="en-US" sz="2400" dirty="0" smtClean="0"/>
              <a:t>Strongly opposed annual increases</a:t>
            </a:r>
          </a:p>
          <a:p>
            <a:pPr lvl="1"/>
            <a:r>
              <a:rPr lang="en-US" sz="2000" dirty="0" smtClean="0"/>
              <a:t>Not authorized by FLSA—would impose increases without input from employers, or any rulemaking process</a:t>
            </a:r>
          </a:p>
          <a:p>
            <a:r>
              <a:rPr lang="en-US" sz="2400" dirty="0" smtClean="0"/>
              <a:t>Objected </a:t>
            </a:r>
            <a:r>
              <a:rPr lang="en-US" sz="2400" dirty="0"/>
              <a:t>to any changes in the duties tests because of DOL’s failure to provide sufficient </a:t>
            </a:r>
            <a:r>
              <a:rPr lang="en-US" sz="2400" dirty="0" smtClean="0"/>
              <a:t>notice</a:t>
            </a:r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BEF6F93-65ED-49AA-8F1C-0C63B80E2998}" type="slidenum">
              <a:rPr lang="en-US" smtClean="0">
                <a:solidFill>
                  <a:srgbClr val="4D4D4D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4D4D4D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5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1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6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Office Theme">
  <a:themeElements>
    <a:clrScheme name="Littler Colors">
      <a:dk1>
        <a:srgbClr val="4D4D4D"/>
      </a:dk1>
      <a:lt1>
        <a:sysClr val="window" lastClr="FFFFFF"/>
      </a:lt1>
      <a:dk2>
        <a:srgbClr val="000000"/>
      </a:dk2>
      <a:lt2>
        <a:srgbClr val="B5A19B"/>
      </a:lt2>
      <a:accent1>
        <a:srgbClr val="5C7F92"/>
      </a:accent1>
      <a:accent2>
        <a:srgbClr val="69913A"/>
      </a:accent2>
      <a:accent3>
        <a:srgbClr val="23467F"/>
      </a:accent3>
      <a:accent4>
        <a:srgbClr val="983222"/>
      </a:accent4>
      <a:accent5>
        <a:srgbClr val="4C2846"/>
      </a:accent5>
      <a:accent6>
        <a:srgbClr val="CF6E03"/>
      </a:accent6>
      <a:hlink>
        <a:srgbClr val="2346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1639</Words>
  <Application>Microsoft Office PowerPoint</Application>
  <PresentationFormat>On-screen Show (4:3)</PresentationFormat>
  <Paragraphs>208</Paragraphs>
  <Slides>36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16</vt:i4>
      </vt:variant>
      <vt:variant>
        <vt:lpstr>Slide Titles</vt:lpstr>
      </vt:variant>
      <vt:variant>
        <vt:i4>36</vt:i4>
      </vt:variant>
    </vt:vector>
  </HeadingPairs>
  <TitlesOfParts>
    <vt:vector size="52" baseType="lpstr">
      <vt:lpstr>1_Office Theme</vt:lpstr>
      <vt:lpstr>2_Office Theme</vt:lpstr>
      <vt:lpstr>3_Office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25_Office Theme</vt:lpstr>
      <vt:lpstr>31_Office Theme</vt:lpstr>
      <vt:lpstr>33_Office Theme</vt:lpstr>
      <vt:lpstr>36_Office Theme</vt:lpstr>
      <vt:lpstr>43_Office Theme</vt:lpstr>
      <vt:lpstr>Preparing for Change:  DOL’s Final Rule on Overtime </vt:lpstr>
      <vt:lpstr>Presented By:</vt:lpstr>
      <vt:lpstr>PowerPoint Presentation</vt:lpstr>
      <vt:lpstr>A quick Review</vt:lpstr>
      <vt:lpstr>29 U.S.C. § 213(a)(1)</vt:lpstr>
      <vt:lpstr>29 C.F.R. Part 541</vt:lpstr>
      <vt:lpstr>Three Tests for Exemption</vt:lpstr>
      <vt:lpstr>The Rulemaking Process</vt:lpstr>
      <vt:lpstr>U.S. Chamber Public Comments</vt:lpstr>
      <vt:lpstr>DOL Final Rule</vt:lpstr>
      <vt:lpstr>What is NOT Changing</vt:lpstr>
      <vt:lpstr>Minimum Salary Level</vt:lpstr>
      <vt:lpstr>Bonuses and Commissions</vt:lpstr>
      <vt:lpstr>How Will This Work?</vt:lpstr>
      <vt:lpstr>Highly Compensated Employees</vt:lpstr>
      <vt:lpstr>Automatic, Annual Increases</vt:lpstr>
      <vt:lpstr>How Will This Work?</vt:lpstr>
      <vt:lpstr>Effective Date</vt:lpstr>
      <vt:lpstr>Preparing for Change</vt:lpstr>
      <vt:lpstr>Path to Stop or Modify the Rule?</vt:lpstr>
      <vt:lpstr>Path to Stop or Modify the Rule?</vt:lpstr>
      <vt:lpstr>Preparing for Change</vt:lpstr>
      <vt:lpstr>Compliance, Step-By-Step</vt:lpstr>
      <vt:lpstr>Identify Jobs for Review</vt:lpstr>
      <vt:lpstr>Salary Increase or Overtime?</vt:lpstr>
      <vt:lpstr>Cost-Neutral Solution</vt:lpstr>
      <vt:lpstr>We Have An App For That!</vt:lpstr>
      <vt:lpstr>Job Review Process</vt:lpstr>
      <vt:lpstr>ComplianceHR has an App for that</vt:lpstr>
      <vt:lpstr>After the Reclassification Decision</vt:lpstr>
      <vt:lpstr>Compensation Plan Redesign</vt:lpstr>
      <vt:lpstr>Review Policies and Processes</vt:lpstr>
      <vt:lpstr>Communicate the Changes</vt:lpstr>
      <vt:lpstr>Training</vt:lpstr>
      <vt:lpstr>Littler Can Help!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